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06" r:id="rId2"/>
  </p:sldMasterIdLst>
  <p:notesMasterIdLst>
    <p:notesMasterId r:id="rId33"/>
  </p:notesMasterIdLst>
  <p:sldIdLst>
    <p:sldId id="446" r:id="rId3"/>
    <p:sldId id="514" r:id="rId4"/>
    <p:sldId id="496" r:id="rId5"/>
    <p:sldId id="451" r:id="rId6"/>
    <p:sldId id="488" r:id="rId7"/>
    <p:sldId id="449" r:id="rId8"/>
    <p:sldId id="454" r:id="rId9"/>
    <p:sldId id="453" r:id="rId10"/>
    <p:sldId id="452" r:id="rId11"/>
    <p:sldId id="455" r:id="rId12"/>
    <p:sldId id="456" r:id="rId13"/>
    <p:sldId id="497" r:id="rId14"/>
    <p:sldId id="499" r:id="rId15"/>
    <p:sldId id="500" r:id="rId16"/>
    <p:sldId id="501" r:id="rId17"/>
    <p:sldId id="502" r:id="rId18"/>
    <p:sldId id="515" r:id="rId19"/>
    <p:sldId id="516" r:id="rId20"/>
    <p:sldId id="498" r:id="rId21"/>
    <p:sldId id="504" r:id="rId22"/>
    <p:sldId id="505" r:id="rId23"/>
    <p:sldId id="506" r:id="rId24"/>
    <p:sldId id="507" r:id="rId25"/>
    <p:sldId id="517" r:id="rId26"/>
    <p:sldId id="518" r:id="rId27"/>
    <p:sldId id="519" r:id="rId28"/>
    <p:sldId id="520" r:id="rId29"/>
    <p:sldId id="521" r:id="rId30"/>
    <p:sldId id="510" r:id="rId31"/>
    <p:sldId id="477" r:id="rId32"/>
  </p:sldIdLst>
  <p:sldSz cx="11522075" cy="6480175"/>
  <p:notesSz cx="6888163" cy="10018713"/>
  <p:defaultTextStyle>
    <a:defPPr>
      <a:defRPr lang="ru-RU"/>
    </a:defPPr>
    <a:lvl1pPr algn="l" defTabSz="1022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11175" indent="-53975" algn="l" defTabSz="1022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22350" indent="-107950" algn="l" defTabSz="1022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33525" indent="-161925" algn="l" defTabSz="1022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44700" indent="-215900" algn="l" defTabSz="102235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6595"/>
    <a:srgbClr val="4970B5"/>
    <a:srgbClr val="335D6A"/>
    <a:srgbClr val="3B4555"/>
    <a:srgbClr val="2A524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5455" autoAdjust="0"/>
  </p:normalViewPr>
  <p:slideViewPr>
    <p:cSldViewPr>
      <p:cViewPr varScale="1">
        <p:scale>
          <a:sx n="111" d="100"/>
          <a:sy n="111" d="100"/>
        </p:scale>
        <p:origin x="126" y="216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6595" tIns="48297" rIns="96595" bIns="48297" rtlCol="0"/>
          <a:lstStyle>
            <a:lvl1pPr algn="l" defTabSz="1022363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6" y="0"/>
            <a:ext cx="2984500" cy="501650"/>
          </a:xfrm>
          <a:prstGeom prst="rect">
            <a:avLst/>
          </a:prstGeom>
        </p:spPr>
        <p:txBody>
          <a:bodyPr vert="horz" lIns="96595" tIns="48297" rIns="96595" bIns="48297" rtlCol="0"/>
          <a:lstStyle>
            <a:lvl1pPr algn="r" defTabSz="1022363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D40C8F3-1F55-4F2A-899B-70BE3B437C3C}" type="datetimeFigureOut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5" tIns="48297" rIns="96595" bIns="4829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6" y="4759325"/>
            <a:ext cx="5510213" cy="4508500"/>
          </a:xfrm>
          <a:prstGeom prst="rect">
            <a:avLst/>
          </a:prstGeom>
        </p:spPr>
        <p:txBody>
          <a:bodyPr vert="horz" lIns="96595" tIns="48297" rIns="96595" bIns="48297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4500" cy="501650"/>
          </a:xfrm>
          <a:prstGeom prst="rect">
            <a:avLst/>
          </a:prstGeom>
        </p:spPr>
        <p:txBody>
          <a:bodyPr vert="horz" lIns="96595" tIns="48297" rIns="96595" bIns="48297" rtlCol="0" anchor="b"/>
          <a:lstStyle>
            <a:lvl1pPr algn="l" defTabSz="1022363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6" y="9515475"/>
            <a:ext cx="2984500" cy="501650"/>
          </a:xfrm>
          <a:prstGeom prst="rect">
            <a:avLst/>
          </a:prstGeom>
        </p:spPr>
        <p:txBody>
          <a:bodyPr vert="horz" lIns="96595" tIns="48297" rIns="96595" bIns="48297" rtlCol="0" anchor="b"/>
          <a:lstStyle>
            <a:lvl1pPr algn="r" defTabSz="1022363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E0A7D377-25AC-48EF-8F58-E73A9D174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404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5BF44CA-FD8C-46A1-A981-6A9CA9362141}" type="slidenum">
              <a:rPr lang="ru-RU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960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85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911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83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69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077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92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18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5BF44CA-FD8C-46A1-A981-6A9CA9362141}" type="slidenum">
              <a:rPr lang="ru-RU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11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33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87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85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498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74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935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252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616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124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5BF44CA-FD8C-46A1-A981-6A9CA9362141}" type="slidenum">
              <a:rPr lang="ru-RU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83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5BF44CA-FD8C-46A1-A981-6A9CA9362141}" type="slidenum">
              <a:rPr lang="ru-RU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5BF44CA-FD8C-46A1-A981-6A9CA9362141}" type="slidenum">
              <a:rPr lang="ru-RU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5BF44CA-FD8C-46A1-A981-6A9CA9362141}" type="slidenum">
              <a:rPr lang="ru-RU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231" fontAlgn="base">
              <a:spcBef>
                <a:spcPct val="0"/>
              </a:spcBef>
              <a:spcAft>
                <a:spcPct val="0"/>
              </a:spcAft>
              <a:defRPr/>
            </a:pPr>
            <a:fld id="{8FBE14D3-C04C-4EDE-B7B9-7798D72A8E01}" type="slidenum">
              <a:rPr lang="ru-RU">
                <a:cs typeface="Arial" charset="0"/>
              </a:rPr>
              <a:pPr defTabSz="1022231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971DB-060B-4AEB-9A74-0AEED71E6437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84A8E-BBC8-4125-BB1E-D7F899A8F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9D5D0-D4CF-4964-BFD7-B2C2780E4C3A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6E654-28A0-4C37-89B3-9472EC52A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1A37F-145D-40CB-8DFE-33CEC12CB660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370DD-0D43-432B-9331-91117B2B8A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9D6A4-4E76-455F-AEC2-64D7D4AFE9D0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3D9D1-D999-496B-9FA6-4E6FB3E8B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74054-6FEC-4388-B56E-24DEBC297B26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5A254-E025-4227-B5A2-F059484F0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91827-1C61-4734-9AC8-8FB1942061D2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973CD-B700-4384-BF8B-61A0D1C26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1B069-9171-4DE5-B462-6E7E9AFCE7D8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F2372-2622-4F0F-A637-26CF0F6E8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9D356-18CD-4DE1-8070-564FD7484793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7684F-CB11-4A2A-A904-9F69AF4515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33834-A070-4348-A7CB-F7C309E6B7AC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35E41-2133-439F-8181-3C01EB530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F7EF0-30A3-4395-A7BA-FA90F0A8D89F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32050-3FC0-4F93-B8B7-6AD2EC309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5E287-94E8-482F-8375-DB864A533D40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2D4ED-049F-4FE3-AE11-0556882818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8BF13-C826-4588-8BCC-643FEA4E39A3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5216F-3736-4437-B253-0FB3AB0C2B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1ED45-A224-4275-A106-4BE297C7D4C2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6EA71-3648-4D9B-9458-F06413459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108B-5FF8-411C-9CB7-F438B436C776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3F735-327D-4A3A-B4A9-529968B3F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C3FB-4A03-4E0B-885C-760ABF63DE25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C9ED1-2711-4827-A887-9F4666C75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5B0D-3210-4AF0-8E31-D6FED0D1B1C1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F32CE-4538-412F-95A9-93B4836D63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F1C51-5493-4631-8303-4C00E73672F5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B58D7-9766-43A2-8F50-370C827DEA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B248C-1ABE-40E4-A51A-ABD14138EFC8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AF902-2473-4500-BF55-90CA26F5F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BD4B0-C6F5-4745-8AAA-2A4C8E8A4035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E7C0C-C45D-43A4-AE54-F1F3E808E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A951C-7BD2-4C59-91ED-392E8EBB4F72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20165-59DA-4272-85D0-76DB1B3262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DCF32-6694-4CFF-96D7-DC3D8C4E13B4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F8A5B-F08D-4F20-95B1-9A7EAC408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27DDE-3898-45DF-AE7A-50BDD754C67B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99222-EC90-4639-8D10-DA0B5A2B4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76263" y="258763"/>
            <a:ext cx="103695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48" tIns="51124" rIns="102248" bIns="511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76263" y="1511300"/>
            <a:ext cx="103695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48" tIns="51124" rIns="102248" bIns="511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263" y="6005513"/>
            <a:ext cx="2687637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 defTabSz="1022482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5D6487-5EB4-4307-ABD2-4DD4AACC22EB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7000" y="6005513"/>
            <a:ext cx="3648075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 defTabSz="1022482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 defTabSz="1022482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DD8C9B-EADA-4679-8718-8838D6594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6" r:id="rId2"/>
    <p:sldLayoutId id="2147483715" r:id="rId3"/>
    <p:sldLayoutId id="2147483714" r:id="rId4"/>
    <p:sldLayoutId id="2147483713" r:id="rId5"/>
    <p:sldLayoutId id="2147483712" r:id="rId6"/>
    <p:sldLayoutId id="2147483711" r:id="rId7"/>
    <p:sldLayoutId id="2147483710" r:id="rId8"/>
    <p:sldLayoutId id="2147483709" r:id="rId9"/>
    <p:sldLayoutId id="2147483708" r:id="rId10"/>
    <p:sldLayoutId id="2147483707" r:id="rId11"/>
  </p:sldLayoutIdLst>
  <p:hf hdr="0" ftr="0" dt="0"/>
  <p:txStyles>
    <p:titleStyle>
      <a:lvl1pPr algn="ctr" defTabSz="1022350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263" indent="-3190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938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113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288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576263" y="258763"/>
            <a:ext cx="103695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48" tIns="51124" rIns="102248" bIns="511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7891" name="Текст 2"/>
          <p:cNvSpPr>
            <a:spLocks noGrp="1"/>
          </p:cNvSpPr>
          <p:nvPr>
            <p:ph type="body" idx="1"/>
          </p:nvPr>
        </p:nvSpPr>
        <p:spPr bwMode="auto">
          <a:xfrm>
            <a:off x="576263" y="1511300"/>
            <a:ext cx="103695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248" tIns="51124" rIns="102248" bIns="511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263" y="6005513"/>
            <a:ext cx="2687637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 defTabSz="1022482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071EDA-A3BD-4DB2-9EB0-C9EBC47BD29C}" type="datetime1">
              <a:rPr lang="ru-RU"/>
              <a:pPr>
                <a:defRPr/>
              </a:pPr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7000" y="6005513"/>
            <a:ext cx="3648075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 defTabSz="1022482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 defTabSz="1022482" fontAlgn="auto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076BE2-1150-4BAA-BC26-062479C83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49" r:id="rId2"/>
    <p:sldLayoutId id="2147483748" r:id="rId3"/>
    <p:sldLayoutId id="2147483747" r:id="rId4"/>
    <p:sldLayoutId id="2147483746" r:id="rId5"/>
    <p:sldLayoutId id="2147483745" r:id="rId6"/>
    <p:sldLayoutId id="2147483744" r:id="rId7"/>
    <p:sldLayoutId id="2147483743" r:id="rId8"/>
    <p:sldLayoutId id="2147483742" r:id="rId9"/>
    <p:sldLayoutId id="2147483741" r:id="rId10"/>
    <p:sldLayoutId id="2147483740" r:id="rId11"/>
  </p:sldLayoutIdLst>
  <p:hf hdr="0" ftr="0" dt="0"/>
  <p:txStyles>
    <p:titleStyle>
      <a:lvl1pPr algn="ctr" defTabSz="1022350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263" indent="-3190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938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113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288" indent="-255588" algn="l" defTabSz="10223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pn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.pn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2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10" Type="http://schemas.openxmlformats.org/officeDocument/2006/relationships/image" Target="../media/image54.jpeg"/><Relationship Id="rId4" Type="http://schemas.openxmlformats.org/officeDocument/2006/relationships/image" Target="../media/image3.png"/><Relationship Id="rId9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3.png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3.png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3.png"/><Relationship Id="rId9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2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3.png"/><Relationship Id="rId9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2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3.png"/><Relationship Id="rId9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2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3.png"/><Relationship Id="rId9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2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2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10" Type="http://schemas.openxmlformats.org/officeDocument/2006/relationships/image" Target="../media/image100.jpeg"/><Relationship Id="rId4" Type="http://schemas.openxmlformats.org/officeDocument/2006/relationships/image" Target="../media/image3.png"/><Relationship Id="rId9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2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3.png"/><Relationship Id="rId9" Type="http://schemas.openxmlformats.org/officeDocument/2006/relationships/image" Target="../media/image10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2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3.png"/><Relationship Id="rId9" Type="http://schemas.openxmlformats.org/officeDocument/2006/relationships/image" Target="../media/image11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2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g"/><Relationship Id="rId4" Type="http://schemas.openxmlformats.org/officeDocument/2006/relationships/image" Target="../media/image3.png"/><Relationship Id="rId9" Type="http://schemas.openxmlformats.org/officeDocument/2006/relationships/image" Target="../media/image11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3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FFBF01-85FF-426E-BCE8-103AC6F60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1520311" cy="6480175"/>
          </a:xfrm>
          <a:prstGeom prst="rect">
            <a:avLst/>
          </a:prstGeom>
        </p:spPr>
      </p:pic>
      <p:sp>
        <p:nvSpPr>
          <p:cNvPr id="9" name="Прямоугольник 20"/>
          <p:cNvSpPr>
            <a:spLocks noChangeArrowheads="1"/>
          </p:cNvSpPr>
          <p:nvPr/>
        </p:nvSpPr>
        <p:spPr bwMode="auto">
          <a:xfrm>
            <a:off x="1139516" y="2375991"/>
            <a:ext cx="966207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3D6595"/>
                </a:solidFill>
              </a:rPr>
              <a:t>Отчет о работе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3D6595"/>
                </a:solidFill>
              </a:rPr>
              <a:t>Совета народных депутатов Беловского городского округа седьмого созыва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3D6595"/>
                </a:solidFill>
              </a:rPr>
              <a:t>за </a:t>
            </a:r>
            <a:r>
              <a:rPr lang="ru-RU" sz="4000" b="1" dirty="0">
                <a:solidFill>
                  <a:srgbClr val="C00000"/>
                </a:solidFill>
              </a:rPr>
              <a:t>2025</a:t>
            </a:r>
            <a:r>
              <a:rPr lang="ru-RU" sz="4000" b="1" dirty="0">
                <a:solidFill>
                  <a:srgbClr val="3D6595"/>
                </a:solidFill>
              </a:rPr>
              <a:t> год</a:t>
            </a:r>
          </a:p>
        </p:txBody>
      </p:sp>
    </p:spTree>
    <p:extLst>
      <p:ext uri="{BB962C8B-B14F-4D97-AF65-F5344CB8AC3E}">
        <p14:creationId xmlns:p14="http://schemas.microsoft.com/office/powerpoint/2010/main" val="3508616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760377" y="454005"/>
            <a:ext cx="91043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«Сила русского оружия: из прошлого – в настоящее»</a:t>
            </a:r>
          </a:p>
        </p:txBody>
      </p:sp>
      <p:pic>
        <p:nvPicPr>
          <p:cNvPr id="13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B2B9468F-7EA4-432A-A6CC-66741E844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2808B9-1F15-4C3B-A6C9-02472211EC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5" y="3887442"/>
            <a:ext cx="3782364" cy="25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EE6758-12F4-45E4-A08E-F11E912830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2" b="6576"/>
          <a:stretch/>
        </p:blipFill>
        <p:spPr>
          <a:xfrm>
            <a:off x="130765" y="977782"/>
            <a:ext cx="5810944" cy="27833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88D198-201E-40EC-93FA-8E8B03DDFC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" b="16686"/>
          <a:stretch/>
        </p:blipFill>
        <p:spPr>
          <a:xfrm>
            <a:off x="6121077" y="978445"/>
            <a:ext cx="5242936" cy="27779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04F4FA3-2721-4296-BECF-B7426E3781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98" y="3887442"/>
            <a:ext cx="3780000" cy="252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527D031-76C4-44D6-8553-1E4F72741F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3807"/>
          <a:stretch/>
        </p:blipFill>
        <p:spPr>
          <a:xfrm>
            <a:off x="7908855" y="3870376"/>
            <a:ext cx="3455158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"/>
          <p:cNvSpPr txBox="1">
            <a:spLocks/>
          </p:cNvSpPr>
          <p:nvPr/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/>
          <a:p>
            <a:pPr marL="0" marR="0" lvl="0" indent="0" algn="r" defTabSz="102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00583-A2C9-4FBF-A786-8495DB28D5B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0224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Конкурс музеев. История одного экспоната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5802EE85-FA61-4A09-A6D7-795F484A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715" y="144463"/>
            <a:ext cx="1296344" cy="102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BDFAA6-89B1-409D-8BB2-6886D35CBB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7" y="1210238"/>
            <a:ext cx="3780000" cy="252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39AF9B-C138-4180-B534-16584E5534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7617" r="12250" b="6616"/>
          <a:stretch/>
        </p:blipFill>
        <p:spPr>
          <a:xfrm>
            <a:off x="4023144" y="1210238"/>
            <a:ext cx="3780000" cy="25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F30855-85E2-4420-9DAD-AAB3317F4E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9"/>
          <a:stretch/>
        </p:blipFill>
        <p:spPr>
          <a:xfrm>
            <a:off x="7896941" y="3863635"/>
            <a:ext cx="3456836" cy="252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4BF974-2F64-4EE0-ADB2-ECC607D952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44" y="3863635"/>
            <a:ext cx="3780000" cy="252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2B8016-988F-4E25-8F2B-A222542743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9"/>
          <a:stretch/>
        </p:blipFill>
        <p:spPr>
          <a:xfrm>
            <a:off x="7896941" y="1221000"/>
            <a:ext cx="3456836" cy="252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69A39B3-E6AE-4A6E-AAF1-C4A4387315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7" y="3863635"/>
            <a:ext cx="3780000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"/>
          <p:cNvSpPr txBox="1">
            <a:spLocks/>
          </p:cNvSpPr>
          <p:nvPr/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/>
          <a:p>
            <a:pPr marL="0" marR="0" lvl="0" indent="0" algn="r" defTabSz="102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00583-A2C9-4FBF-A786-8495DB28D5B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0224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Акция «Калина красная»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7B201B41-A9BD-4CB9-A9DE-C1668DCC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715" y="144463"/>
            <a:ext cx="1296344" cy="102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EA45E9-94BC-457C-BD03-B2E36BE77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59" y="1169540"/>
            <a:ext cx="3780000" cy="252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7A0E012-A926-4EA5-B45C-49401FADE3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r="8929" b="5040"/>
          <a:stretch/>
        </p:blipFill>
        <p:spPr>
          <a:xfrm>
            <a:off x="144413" y="1248008"/>
            <a:ext cx="7200800" cy="510269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DA52D25-7F6D-437C-89D7-E7ABEA9367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r="7048" b="3422"/>
          <a:stretch/>
        </p:blipFill>
        <p:spPr>
          <a:xfrm>
            <a:off x="7525059" y="3830700"/>
            <a:ext cx="378236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33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"/>
          <p:cNvSpPr txBox="1">
            <a:spLocks/>
          </p:cNvSpPr>
          <p:nvPr/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/>
          <a:p>
            <a:pPr marL="0" marR="0" lvl="0" indent="0" algn="r" defTabSz="102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00583-A2C9-4FBF-A786-8495DB28D5B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0224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768350" y="435936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 80 лет Великой Победы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7B201B41-A9BD-4CB9-A9DE-C1668DCC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715" y="144463"/>
            <a:ext cx="1296344" cy="102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608A6F-2757-4815-AD6C-62A9348D7C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14104"/>
          <a:stretch/>
        </p:blipFill>
        <p:spPr>
          <a:xfrm>
            <a:off x="4693263" y="1224143"/>
            <a:ext cx="2939704" cy="252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007DA0-9C86-4C90-87D7-AB51E0BEF5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4776" r="10526" b="5836"/>
          <a:stretch/>
        </p:blipFill>
        <p:spPr>
          <a:xfrm>
            <a:off x="94631" y="1217371"/>
            <a:ext cx="4467590" cy="252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1F9D599-5E49-440E-B368-21423CF62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26" y="3831588"/>
            <a:ext cx="3780000" cy="252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D3943A9-BB21-4685-8844-5723E96D96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8" t="27072" r="5634" b="33936"/>
          <a:stretch/>
        </p:blipFill>
        <p:spPr>
          <a:xfrm>
            <a:off x="7764009" y="1217371"/>
            <a:ext cx="3663435" cy="25267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7E24787-2057-4878-B29A-55AD20DAAE8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1" t="16134" r="9030" b="3426"/>
          <a:stretch/>
        </p:blipFill>
        <p:spPr>
          <a:xfrm>
            <a:off x="94631" y="3831588"/>
            <a:ext cx="3663436" cy="252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1CD77D-C364-410C-A6A3-AF184E3ACE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-251" r="2053" b="6355"/>
          <a:stretch/>
        </p:blipFill>
        <p:spPr>
          <a:xfrm>
            <a:off x="3876848" y="3831588"/>
            <a:ext cx="3673281" cy="25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14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Почетный гражданин города Белово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7B201B41-A9BD-4CB9-A9DE-C1668DCC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715" y="144463"/>
            <a:ext cx="1296344" cy="102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2B404F-35CA-4B65-9263-03E78B9A6D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9721" r="10658"/>
          <a:stretch/>
        </p:blipFill>
        <p:spPr>
          <a:xfrm>
            <a:off x="232050" y="1200787"/>
            <a:ext cx="7185172" cy="51338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0B24E5-140E-4BB2-94F3-47A5E6D415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75" y="1197075"/>
            <a:ext cx="3780000" cy="252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3CEE23-BAA4-415E-80A3-162B54CB83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75" y="3824584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4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"/>
          <p:cNvSpPr txBox="1">
            <a:spLocks/>
          </p:cNvSpPr>
          <p:nvPr/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/>
          <a:p>
            <a:pPr marL="0" marR="0" lvl="0" indent="0" algn="r" defTabSz="102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00583-A2C9-4FBF-A786-8495DB28D5B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0224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Помним своих Героев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7B201B41-A9BD-4CB9-A9DE-C1668DCC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715" y="144463"/>
            <a:ext cx="1296344" cy="102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25768C-1E83-4F0F-878E-BE7BEFF4CB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8" b="14085"/>
          <a:stretch/>
        </p:blipFill>
        <p:spPr>
          <a:xfrm>
            <a:off x="112409" y="1169539"/>
            <a:ext cx="5504638" cy="25939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B3378D-A578-40EF-9DC0-06BE6C935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37" y="3846529"/>
            <a:ext cx="3780000" cy="252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9C51BF1-41BA-49F3-AE14-01FE9BCD3B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r="1671"/>
          <a:stretch/>
        </p:blipFill>
        <p:spPr>
          <a:xfrm>
            <a:off x="7799871" y="3837342"/>
            <a:ext cx="3609794" cy="25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35FEE8-5E6D-49BC-A357-6919D4CEDC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9" y="3837342"/>
            <a:ext cx="3609794" cy="252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66F652-408A-4D50-BCD0-69CC22CB11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5" b="13324"/>
          <a:stretch/>
        </p:blipFill>
        <p:spPr>
          <a:xfrm>
            <a:off x="5756104" y="1169539"/>
            <a:ext cx="5653561" cy="25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78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"/>
          <p:cNvSpPr txBox="1">
            <a:spLocks/>
          </p:cNvSpPr>
          <p:nvPr/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/>
          <a:p>
            <a:pPr marL="0" marR="0" lvl="0" indent="0" algn="r" defTabSz="102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00583-A2C9-4FBF-A786-8495DB28D5B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0224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Помним своих Героев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7B201B41-A9BD-4CB9-A9DE-C1668DCC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715" y="144463"/>
            <a:ext cx="1296344" cy="102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D75212-9A3E-472B-9095-B242A5D0E7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2" b="21273"/>
          <a:stretch/>
        </p:blipFill>
        <p:spPr>
          <a:xfrm>
            <a:off x="217016" y="1273418"/>
            <a:ext cx="5167432" cy="24161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AF07EC-AEC4-4D59-9A7E-BFEB900FD7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1" b="19577"/>
          <a:stretch/>
        </p:blipFill>
        <p:spPr>
          <a:xfrm>
            <a:off x="5617021" y="1265238"/>
            <a:ext cx="5688038" cy="24182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063C67-7E5F-4682-A3A4-3ED6823DED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695" y="3855518"/>
            <a:ext cx="3782364" cy="252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B87E40-7F17-4194-9135-D65AE58177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37" y="3850533"/>
            <a:ext cx="3604865" cy="252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DA1713-56BC-4690-93A3-B69C58D9D2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r="7604"/>
          <a:stretch/>
        </p:blipFill>
        <p:spPr>
          <a:xfrm>
            <a:off x="217016" y="3850533"/>
            <a:ext cx="313182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00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"/>
          <p:cNvSpPr txBox="1">
            <a:spLocks/>
          </p:cNvSpPr>
          <p:nvPr/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/>
          <a:p>
            <a:pPr marL="0" marR="0" lvl="0" indent="0" algn="r" defTabSz="102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00583-A2C9-4FBF-A786-8495DB28D5B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0224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Помним своих Героев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7B201B41-A9BD-4CB9-A9DE-C1668DCC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715" y="144463"/>
            <a:ext cx="1296344" cy="102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11DD8A-4EE1-456D-BDEC-82D9626FBB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/>
          <a:stretch/>
        </p:blipFill>
        <p:spPr>
          <a:xfrm>
            <a:off x="144413" y="1203893"/>
            <a:ext cx="7572560" cy="51751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B6B8D9-E4B3-476A-9E66-DDF2255475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t="19729" r="10332"/>
          <a:stretch/>
        </p:blipFill>
        <p:spPr>
          <a:xfrm>
            <a:off x="7821334" y="3859443"/>
            <a:ext cx="3451899" cy="25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274C79-6493-442A-A903-62414C23DB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t="7990" b="3214"/>
          <a:stretch/>
        </p:blipFill>
        <p:spPr>
          <a:xfrm>
            <a:off x="7791576" y="1196353"/>
            <a:ext cx="348165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2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Выборы Главы городского округа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7B201B41-A9BD-4CB9-A9DE-C1668DCC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715" y="144463"/>
            <a:ext cx="1296344" cy="102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085B-7F27-4E36-9A2B-72CB05E050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24" y="1236998"/>
            <a:ext cx="2449125" cy="252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97817E-B490-4CC7-9034-5284735CBC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0"/>
          <a:stretch/>
        </p:blipFill>
        <p:spPr>
          <a:xfrm>
            <a:off x="2484771" y="3870525"/>
            <a:ext cx="2915904" cy="252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50FF9C-29FB-4627-A9AB-947A923B6D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1225224"/>
            <a:ext cx="3770454" cy="252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10D086-3BCD-4B60-B5F4-D7BD8AE78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73" y="3870525"/>
            <a:ext cx="3782364" cy="252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7E8AF5-1E69-43BF-BD5A-473494B5CA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13" y="1225224"/>
            <a:ext cx="378236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04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"/>
          <p:cNvSpPr txBox="1">
            <a:spLocks/>
          </p:cNvSpPr>
          <p:nvPr/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/>
          <a:p>
            <a:pPr marL="0" marR="0" lvl="0" indent="0" algn="r" defTabSz="102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00583-A2C9-4FBF-A786-8495DB28D5B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0224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Год муниципального депутата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0"/>
          <p:cNvSpPr>
            <a:spLocks noChangeArrowheads="1"/>
          </p:cNvSpPr>
          <p:nvPr/>
        </p:nvSpPr>
        <p:spPr bwMode="auto">
          <a:xfrm>
            <a:off x="260591" y="1288401"/>
            <a:ext cx="37800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spcAft>
                <a:spcPts val="1800"/>
              </a:spcAft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«Диктант Победы» и «Диктант ЖКХ» </a:t>
            </a:r>
          </a:p>
          <a:p>
            <a:pPr marL="355600" indent="-355600">
              <a:spcAft>
                <a:spcPts val="1800"/>
              </a:spcAft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«Помоги собраться в школу»</a:t>
            </a:r>
          </a:p>
          <a:p>
            <a:pPr marL="355600" indent="-355600">
              <a:spcAft>
                <a:spcPts val="1800"/>
              </a:spcAft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«Коробка храбрости»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E4012B-B485-4371-B653-BFEBBDC0EC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3"/>
          <a:stretch/>
        </p:blipFill>
        <p:spPr>
          <a:xfrm>
            <a:off x="4059334" y="3797139"/>
            <a:ext cx="4231673" cy="252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612F70-83B3-4ADE-A581-A31F6A580D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300" y="1096404"/>
            <a:ext cx="3711207" cy="252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2F38DED-5A2F-43E7-AFC7-60D1F02BF8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" y="3799069"/>
            <a:ext cx="3780000" cy="2520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5150A38-A8AC-4C7C-888C-6863E6C97F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17" y="1096404"/>
            <a:ext cx="3360000" cy="252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5302544-9192-422F-AA00-359E300CCE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r="8887"/>
          <a:stretch/>
        </p:blipFill>
        <p:spPr>
          <a:xfrm>
            <a:off x="8413418" y="3797139"/>
            <a:ext cx="297179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53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784225" y="287338"/>
            <a:ext cx="7691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Futura PT Medium"/>
              </a:rPr>
              <a:t>Деятельность Совета народных депутатов</a:t>
            </a:r>
          </a:p>
          <a:p>
            <a:r>
              <a:rPr lang="ru-RU" sz="2200" b="1" dirty="0">
                <a:solidFill>
                  <a:srgbClr val="FF0000"/>
                </a:solidFill>
                <a:latin typeface="Futura PT Medium"/>
              </a:rPr>
              <a:t>Беловского городского округа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903253" y="1025509"/>
            <a:ext cx="7602537" cy="34925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2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7501" y="143743"/>
            <a:ext cx="1145927" cy="90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20"/>
          <p:cNvSpPr>
            <a:spLocks noChangeArrowheads="1"/>
          </p:cNvSpPr>
          <p:nvPr/>
        </p:nvSpPr>
        <p:spPr bwMode="auto">
          <a:xfrm>
            <a:off x="858735" y="5243701"/>
            <a:ext cx="82349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</a:rPr>
              <a:t>21 сентября 2023 года –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</a:rPr>
              <a:t>первое заседание 7 созыва городского Совета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0CC810D-FA7F-4369-BA6A-0A7DE718DD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" y="3864601"/>
            <a:ext cx="3752497" cy="24600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89839D-BCEB-4137-B3B1-8B37C4DFFE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60" y="3864601"/>
            <a:ext cx="3752497" cy="246004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68240D7-737E-4266-A96B-5182235CD4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182" y="1257851"/>
            <a:ext cx="3752497" cy="246004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387AE30-E18B-465F-815F-3AA62098D6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60" y="1241636"/>
            <a:ext cx="3752497" cy="24600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BCCCBC6-A869-4599-9152-FC37273E11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182" y="3864600"/>
            <a:ext cx="3752497" cy="246004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69F0CF7-7F55-433E-925A-4D7173D8A8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36474"/>
            <a:ext cx="3752497" cy="246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24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Акция «Парта героя»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C68B0F-0F6B-4E43-8CE6-A6C87C9ABB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"/>
          <a:stretch/>
        </p:blipFill>
        <p:spPr>
          <a:xfrm>
            <a:off x="7706745" y="3848385"/>
            <a:ext cx="3485849" cy="252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416CA4-8FA6-4BC9-996E-32FDDF2F1F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1" b="16240"/>
          <a:stretch/>
        </p:blipFill>
        <p:spPr>
          <a:xfrm>
            <a:off x="5296112" y="1213705"/>
            <a:ext cx="5400600" cy="25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B8F17C-D33D-41F4-8372-83BEEFA43B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2"/>
          <a:stretch/>
        </p:blipFill>
        <p:spPr>
          <a:xfrm>
            <a:off x="4112923" y="3853118"/>
            <a:ext cx="3476399" cy="252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477B1D-0D2C-443D-B48A-48F53E0F19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1" b="4168"/>
          <a:stretch/>
        </p:blipFill>
        <p:spPr>
          <a:xfrm>
            <a:off x="806957" y="1241088"/>
            <a:ext cx="4306355" cy="24934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A0FDB78-8BBF-4FEC-9275-0D240225FA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2" y="3848385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55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"/>
          <p:cNvSpPr txBox="1">
            <a:spLocks/>
          </p:cNvSpPr>
          <p:nvPr/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/>
          <a:p>
            <a:pPr marL="0" marR="0" lvl="0" indent="0" algn="r" defTabSz="102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00583-A2C9-4FBF-A786-8495DB28D5B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0224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Год муниципального депутата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E0E7B7F-E937-406A-A490-90EFBAEC5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" y="1286216"/>
            <a:ext cx="37800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spcAft>
                <a:spcPts val="1800"/>
              </a:spcAft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«Старшее поколение»</a:t>
            </a:r>
          </a:p>
          <a:p>
            <a:pPr marL="355600" indent="-355600">
              <a:spcAft>
                <a:spcPts val="1800"/>
              </a:spcAft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«Чистая страна»</a:t>
            </a:r>
          </a:p>
          <a:p>
            <a:pPr marL="355600" indent="-355600">
              <a:spcAft>
                <a:spcPts val="1800"/>
              </a:spcAft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«Единая страна – Доступная среда»</a:t>
            </a:r>
          </a:p>
          <a:p>
            <a:pPr marL="355600" indent="-355600">
              <a:spcAft>
                <a:spcPts val="1800"/>
              </a:spcAft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«Историческая память»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DBA9D5-143D-4545-93DB-395E80F6F3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410" y="3821095"/>
            <a:ext cx="3781477" cy="25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E74A58-3FD4-44D3-947C-5EC7CC84CF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50" y="3831588"/>
            <a:ext cx="3780000" cy="252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079B5C-0579-4607-8786-A1D04E708F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4" y="1170495"/>
            <a:ext cx="3360000" cy="252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8ECED7-A74D-430B-8146-98E08AB3A1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85" y="1170495"/>
            <a:ext cx="3360000" cy="252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FA1BF8-B49F-4CA5-B28A-FA3C63B918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1" y="3821095"/>
            <a:ext cx="33579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19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"/>
          <p:cNvSpPr txBox="1">
            <a:spLocks/>
          </p:cNvSpPr>
          <p:nvPr/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/>
          <a:p>
            <a:pPr marL="0" marR="0" lvl="0" indent="0" algn="r" defTabSz="102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00583-A2C9-4FBF-A786-8495DB28D5B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0224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Год муниципального депутата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A617D9-140C-40D6-A0A0-F4FD096555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4492" y="1532392"/>
            <a:ext cx="2546604" cy="16977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42933-2008-4AD6-8DE1-DACE2EBDF7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8"/>
          <a:stretch/>
        </p:blipFill>
        <p:spPr>
          <a:xfrm>
            <a:off x="207024" y="1107959"/>
            <a:ext cx="7295734" cy="52586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F3F6F8-1D1D-4692-BFE0-986990E59C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/>
          <a:stretch/>
        </p:blipFill>
        <p:spPr>
          <a:xfrm>
            <a:off x="7668925" y="3846850"/>
            <a:ext cx="3582511" cy="252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92A252-7CDE-4873-A6F0-53F480FE2D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0" r="29035"/>
          <a:stretch/>
        </p:blipFill>
        <p:spPr>
          <a:xfrm>
            <a:off x="9532831" y="1087071"/>
            <a:ext cx="1718606" cy="256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69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16981" y="482430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Реализация национальных проектов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A6CEC0-7BE7-4FD6-9D8C-098B451CCA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r="3450"/>
          <a:stretch/>
        </p:blipFill>
        <p:spPr>
          <a:xfrm>
            <a:off x="7937685" y="1273418"/>
            <a:ext cx="3453904" cy="252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420246-3D08-4821-ADCF-0504F64CB9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108" y="1251479"/>
            <a:ext cx="3789474" cy="252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B02EE18-69F5-4FD1-904E-CA87A005B0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3452"/>
          <a:stretch/>
        </p:blipFill>
        <p:spPr>
          <a:xfrm>
            <a:off x="7955081" y="3878549"/>
            <a:ext cx="3436507" cy="252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822549-61EC-448E-9E69-1C90F2FFAC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7" y="1251479"/>
            <a:ext cx="3780000" cy="252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48A809-12DB-4BE2-8032-500AB399FE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7" y="3868878"/>
            <a:ext cx="3780000" cy="2520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64DA87-9D9C-424F-ABDC-D075A59F8B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45" y="3886272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19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Общественный мониторинг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759A32-7317-4807-81B5-219976FD8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37" y="3824554"/>
            <a:ext cx="3463918" cy="252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11B875-E5F2-4C96-9E2B-1970E8E291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3" y="1234217"/>
            <a:ext cx="3360000" cy="25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F10088-CA5B-4AAF-9E85-850C850D44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3" y="3816151"/>
            <a:ext cx="3670696" cy="252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12EA7A-E1CE-4736-97EC-945F8C218A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17113" b="8549"/>
          <a:stretch/>
        </p:blipFill>
        <p:spPr>
          <a:xfrm>
            <a:off x="8425333" y="1251050"/>
            <a:ext cx="2907223" cy="252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7DC535-1C2F-452F-9C38-5017871DB9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3" r="13574" b="6705"/>
          <a:stretch/>
        </p:blipFill>
        <p:spPr>
          <a:xfrm>
            <a:off x="3654184" y="1259742"/>
            <a:ext cx="4621378" cy="25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C9FC9D-A2A1-4884-920F-5C0A5904055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9034" r="8392" b="14162"/>
          <a:stretch/>
        </p:blipFill>
        <p:spPr>
          <a:xfrm>
            <a:off x="7558999" y="3824555"/>
            <a:ext cx="379384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0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Помощь </a:t>
            </a:r>
            <a:r>
              <a:rPr lang="ru-RU" sz="2400" b="1" dirty="0" err="1">
                <a:solidFill>
                  <a:srgbClr val="FF0000"/>
                </a:solidFill>
                <a:latin typeface="Futura PT Medium"/>
              </a:rPr>
              <a:t>СВОим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E681BF-7A67-4BA7-8C87-4BDC95197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t="1618" b="1973"/>
          <a:stretch/>
        </p:blipFill>
        <p:spPr>
          <a:xfrm>
            <a:off x="141646" y="1086509"/>
            <a:ext cx="8499712" cy="51843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81B4EA-9182-4D5C-BE01-50CA50CE03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t="18660" r="14623"/>
          <a:stretch/>
        </p:blipFill>
        <p:spPr>
          <a:xfrm>
            <a:off x="8788141" y="3750811"/>
            <a:ext cx="2592288" cy="2520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2A506CE-D8AB-43B3-94C7-D561D50195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6" b="19385"/>
          <a:stretch/>
        </p:blipFill>
        <p:spPr>
          <a:xfrm>
            <a:off x="8800518" y="1057751"/>
            <a:ext cx="259191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73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Помощь </a:t>
            </a:r>
            <a:r>
              <a:rPr lang="ru-RU" sz="2400" b="1" dirty="0" err="1">
                <a:solidFill>
                  <a:srgbClr val="FF0000"/>
                </a:solidFill>
                <a:latin typeface="Futura PT Medium"/>
              </a:rPr>
              <a:t>СВОим</a:t>
            </a:r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A9407E4-C130-4545-883B-1111563F5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111364"/>
              </p:ext>
            </p:extLst>
          </p:nvPr>
        </p:nvGraphicFramePr>
        <p:xfrm>
          <a:off x="1404937" y="1127508"/>
          <a:ext cx="8712199" cy="5224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80720">
                  <a:extLst>
                    <a:ext uri="{9D8B030D-6E8A-4147-A177-3AD203B41FA5}">
                      <a16:colId xmlns:a16="http://schemas.microsoft.com/office/drawing/2014/main" val="1492776503"/>
                    </a:ext>
                  </a:extLst>
                </a:gridCol>
                <a:gridCol w="2231479">
                  <a:extLst>
                    <a:ext uri="{9D8B030D-6E8A-4147-A177-3AD203B41FA5}">
                      <a16:colId xmlns:a16="http://schemas.microsoft.com/office/drawing/2014/main" val="156224837"/>
                    </a:ext>
                  </a:extLst>
                </a:gridCol>
              </a:tblGrid>
              <a:tr h="474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Вид помощи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Количество человек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4606666"/>
                  </a:ext>
                </a:extLst>
              </a:tr>
              <a:tr h="490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Помощь в выяснении причин задержки денежных выплат военнослужащим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12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7092283"/>
                  </a:ext>
                </a:extLst>
              </a:tr>
              <a:tr h="450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Помощь в восстановлении документов (паспорт, ИНН, СНИЛС и др.)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10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386605"/>
                  </a:ext>
                </a:extLst>
              </a:tr>
              <a:tr h="490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Приобретение обмундирования, продуктов питания, лекарств при отправке в зону СВО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278526"/>
                  </a:ext>
                </a:extLst>
              </a:tr>
              <a:tr h="490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Разъяснение действий в случае поиска без вести пропавших военнослужащих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96030"/>
                  </a:ext>
                </a:extLst>
              </a:tr>
              <a:tr h="490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Взаимодействие со Службой судебных приставов по вопросу снятия арестов с банковских счетов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9127247"/>
                  </a:ext>
                </a:extLst>
              </a:tr>
              <a:tr h="490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Приобретение </a:t>
                      </a:r>
                      <a:r>
                        <a:rPr lang="ru-RU" sz="1600" dirty="0" err="1">
                          <a:effectLst/>
                        </a:rPr>
                        <a:t>панчо</a:t>
                      </a:r>
                      <a:r>
                        <a:rPr lang="ru-RU" sz="1600" dirty="0">
                          <a:effectLst/>
                        </a:rPr>
                        <a:t>-спальников с защитой от тепловизоров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8575324"/>
                  </a:ext>
                </a:extLst>
              </a:tr>
              <a:tr h="490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Консультация по сбору документов для очереди на получение льготного жилья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0751103"/>
                  </a:ext>
                </a:extLst>
              </a:tr>
              <a:tr h="371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Помощь в ремонте частного дома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6207211"/>
                  </a:ext>
                </a:extLst>
              </a:tr>
              <a:tr h="3959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Содействие в трудоустройстве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529726"/>
                  </a:ext>
                </a:extLst>
              </a:tr>
              <a:tr h="490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Разъяснение порядка получения мер социальной поддержки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9406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197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Фотовыставка «Отец Героя»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123C9E-7243-48CC-847E-AC634F2509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55" y="3816151"/>
            <a:ext cx="3782364" cy="252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64DF9C-C537-4473-B214-EB9C2BEB75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76" y="3816151"/>
            <a:ext cx="3782364" cy="25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89AD3F-BC02-4293-A1BE-24F36BC970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13" y="1228982"/>
            <a:ext cx="3780000" cy="25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9F5AA1-9699-4E21-B8BA-2689C0ECC7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05" y="1228982"/>
            <a:ext cx="3780000" cy="252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305E2C-61BF-4C5A-9752-AFFF891D7A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6"/>
          <a:stretch/>
        </p:blipFill>
        <p:spPr>
          <a:xfrm>
            <a:off x="75585" y="1219029"/>
            <a:ext cx="363313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89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Проект «</a:t>
            </a:r>
            <a:r>
              <a:rPr lang="ru-RU" sz="2400" b="1" dirty="0" err="1">
                <a:solidFill>
                  <a:srgbClr val="FF0000"/>
                </a:solidFill>
                <a:latin typeface="Futura PT Medium"/>
              </a:rPr>
              <a:t>СВОиГерои.Ку</a:t>
            </a:r>
            <a:r>
              <a:rPr lang="en-US" sz="2400" b="1" dirty="0">
                <a:solidFill>
                  <a:srgbClr val="FF0000"/>
                </a:solidFill>
                <a:latin typeface="Futura PT Medium"/>
              </a:rPr>
              <a:t>Z</a:t>
            </a:r>
            <a:r>
              <a:rPr lang="ru-RU" sz="2400" b="1" dirty="0" err="1">
                <a:solidFill>
                  <a:srgbClr val="FF0000"/>
                </a:solidFill>
                <a:latin typeface="Futura PT Medium"/>
              </a:rPr>
              <a:t>басс</a:t>
            </a:r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DAB7F7-EFC0-4541-A822-6B8E4FE756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1" y="1079848"/>
            <a:ext cx="3799491" cy="25769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370271-C7DB-48BD-8585-D409FBDB6A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30" y="3759162"/>
            <a:ext cx="3798007" cy="25769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632B62-C96E-453C-9919-E0FD3D3AFE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69" y="1079848"/>
            <a:ext cx="3798007" cy="25769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1D47F9E-0D30-4E57-8AB9-6FE0BCAB17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49" y="3759162"/>
            <a:ext cx="3798007" cy="25769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B862B99-6BF6-4062-839F-5B4E34574A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71" y="1079238"/>
            <a:ext cx="2943239" cy="25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51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Обращения граждан по личным вопросам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0"/>
          <p:cNvSpPr>
            <a:spLocks noChangeArrowheads="1"/>
          </p:cNvSpPr>
          <p:nvPr/>
        </p:nvSpPr>
        <p:spPr bwMode="auto">
          <a:xfrm>
            <a:off x="381495" y="1590656"/>
            <a:ext cx="5541196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500" b="1" dirty="0">
                <a:solidFill>
                  <a:schemeClr val="tx2"/>
                </a:solidFill>
              </a:rPr>
              <a:t>Всего поступило </a:t>
            </a:r>
            <a:r>
              <a:rPr lang="ru-RU" sz="2500" b="1" dirty="0">
                <a:solidFill>
                  <a:srgbClr val="FF0000"/>
                </a:solidFill>
              </a:rPr>
              <a:t>129</a:t>
            </a:r>
            <a:r>
              <a:rPr lang="ru-RU" sz="2500" b="1" dirty="0">
                <a:solidFill>
                  <a:schemeClr val="tx2"/>
                </a:solidFill>
              </a:rPr>
              <a:t> обращений:</a:t>
            </a:r>
          </a:p>
          <a:p>
            <a:pPr marL="355600" indent="-355600">
              <a:spcAft>
                <a:spcPts val="1800"/>
              </a:spcAft>
              <a:buFont typeface="Wingdings" pitchFamily="2" charset="2"/>
              <a:buChar char="Ø"/>
            </a:pPr>
            <a:r>
              <a:rPr lang="ru-RU" sz="2500" dirty="0">
                <a:solidFill>
                  <a:schemeClr val="tx2"/>
                </a:solidFill>
              </a:rPr>
              <a:t>1 место - вопросы жилищно-коммунального хозяйства;</a:t>
            </a:r>
          </a:p>
          <a:p>
            <a:pPr marL="355600" indent="-355600">
              <a:spcAft>
                <a:spcPts val="1800"/>
              </a:spcAft>
              <a:buFont typeface="Wingdings" pitchFamily="2" charset="2"/>
              <a:buChar char="Ø"/>
            </a:pPr>
            <a:r>
              <a:rPr lang="ru-RU" sz="2500" dirty="0">
                <a:solidFill>
                  <a:schemeClr val="tx2"/>
                </a:solidFill>
              </a:rPr>
              <a:t>2 место – вопросы поддержки участников СВО и членов их семей;</a:t>
            </a:r>
          </a:p>
          <a:p>
            <a:pPr marL="355600" indent="-355600">
              <a:spcAft>
                <a:spcPts val="1800"/>
              </a:spcAft>
              <a:buFont typeface="Wingdings" pitchFamily="2" charset="2"/>
              <a:buChar char="Ø"/>
            </a:pPr>
            <a:r>
              <a:rPr lang="ru-RU" sz="2500" dirty="0">
                <a:solidFill>
                  <a:schemeClr val="tx2"/>
                </a:solidFill>
              </a:rPr>
              <a:t>3 место - вопросы социального обеспечения.</a:t>
            </a:r>
          </a:p>
        </p:txBody>
      </p:sp>
      <p:pic>
        <p:nvPicPr>
          <p:cNvPr id="9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A1841133-F893-422F-A021-8AB22C0C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0D7279-A3B2-418C-91AA-DB9A99A16B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"/>
          <a:stretch/>
        </p:blipFill>
        <p:spPr>
          <a:xfrm>
            <a:off x="6049069" y="1759121"/>
            <a:ext cx="5252766" cy="36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9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784225" y="287338"/>
            <a:ext cx="7691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Futura PT Medium"/>
              </a:rPr>
              <a:t>Деятельность Совета народных депутатов</a:t>
            </a:r>
          </a:p>
          <a:p>
            <a:r>
              <a:rPr lang="ru-RU" sz="2200" b="1" dirty="0">
                <a:solidFill>
                  <a:srgbClr val="FF0000"/>
                </a:solidFill>
                <a:latin typeface="Futura PT Medium"/>
              </a:rPr>
              <a:t>Беловского городского округа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903253" y="1025509"/>
            <a:ext cx="7602537" cy="34925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2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20"/>
          <p:cNvSpPr>
            <a:spLocks noChangeArrowheads="1"/>
          </p:cNvSpPr>
          <p:nvPr/>
        </p:nvSpPr>
        <p:spPr bwMode="auto">
          <a:xfrm>
            <a:off x="443771" y="1569499"/>
            <a:ext cx="70567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</a:rPr>
              <a:t>Ключевые события, повлиявшие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</a:rPr>
              <a:t>на работу в 2025 году:</a:t>
            </a:r>
          </a:p>
        </p:txBody>
      </p:sp>
      <p:pic>
        <p:nvPicPr>
          <p:cNvPr id="52233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05453" y="14374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493F1D-5F33-40BC-83C6-53CA61F713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18" y="1128257"/>
            <a:ext cx="1211664" cy="22009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8446B2-31BE-49E5-BFB9-968ED11A0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48" y="1863708"/>
            <a:ext cx="1037822" cy="13375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792FCC-DAAD-4C42-AB17-0FA5B80F1E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41" y="3664919"/>
            <a:ext cx="1625012" cy="22197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1A9819-FC6A-49B6-B1B5-67B3EB4BD8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51" y="3744143"/>
            <a:ext cx="2079616" cy="1549558"/>
          </a:xfrm>
          <a:prstGeom prst="rect">
            <a:avLst/>
          </a:prstGeom>
        </p:spPr>
      </p:pic>
      <p:sp>
        <p:nvSpPr>
          <p:cNvPr id="10" name="Прямоугольник 20"/>
          <p:cNvSpPr>
            <a:spLocks noChangeArrowheads="1"/>
          </p:cNvSpPr>
          <p:nvPr/>
        </p:nvSpPr>
        <p:spPr bwMode="auto">
          <a:xfrm>
            <a:off x="502915" y="2693939"/>
            <a:ext cx="7971228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>
                <a:solidFill>
                  <a:schemeClr val="tx2"/>
                </a:solidFill>
              </a:rPr>
              <a:t>80 лет Победы в Великой </a:t>
            </a:r>
            <a:br>
              <a:rPr lang="ru-RU" sz="2500" dirty="0">
                <a:solidFill>
                  <a:schemeClr val="tx2"/>
                </a:solidFill>
              </a:rPr>
            </a:br>
            <a:r>
              <a:rPr lang="ru-RU" sz="2500" dirty="0">
                <a:solidFill>
                  <a:schemeClr val="tx2"/>
                </a:solidFill>
              </a:rPr>
              <a:t>Отечественной войне; 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>
                <a:solidFill>
                  <a:schemeClr val="tx2"/>
                </a:solidFill>
              </a:rPr>
              <a:t>Год защитника Отечества в России;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>
                <a:solidFill>
                  <a:schemeClr val="tx2"/>
                </a:solidFill>
              </a:rPr>
              <a:t>Год муниципального депутата;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>
                <a:solidFill>
                  <a:schemeClr val="tx2"/>
                </a:solidFill>
              </a:rPr>
              <a:t>Выборы Главы Беловского городского округа;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>
                <a:solidFill>
                  <a:schemeClr val="tx2"/>
                </a:solidFill>
              </a:rPr>
              <a:t>Поддержка участников СВО и членов их семей. </a:t>
            </a:r>
          </a:p>
        </p:txBody>
      </p:sp>
    </p:spTree>
    <p:extLst>
      <p:ext uri="{BB962C8B-B14F-4D97-AF65-F5344CB8AC3E}">
        <p14:creationId xmlns:p14="http://schemas.microsoft.com/office/powerpoint/2010/main" val="2367539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Спасибо за работу!</a:t>
            </a:r>
          </a:p>
          <a:p>
            <a:endParaRPr lang="ru-RU" sz="2400" b="1" dirty="0">
              <a:solidFill>
                <a:srgbClr val="FF0000"/>
              </a:solidFill>
              <a:latin typeface="Futura PT Medium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400BD4A5-9A75-42E5-AD26-C1768D4B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6E9D6A-8314-4D22-8D6A-D44DBD9009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8"/>
          <a:stretch/>
        </p:blipFill>
        <p:spPr>
          <a:xfrm>
            <a:off x="1021352" y="1079847"/>
            <a:ext cx="9479369" cy="52717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62C3A-41F9-46C6-BD66-6669B4EB35B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831815" y="168253"/>
            <a:ext cx="7072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Деятельность Совета народных депутатов</a:t>
            </a:r>
          </a:p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Беловского городского округа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938213"/>
            <a:ext cx="7602537" cy="34925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2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77461" y="14374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20"/>
          <p:cNvSpPr>
            <a:spLocks noChangeArrowheads="1"/>
          </p:cNvSpPr>
          <p:nvPr/>
        </p:nvSpPr>
        <p:spPr bwMode="auto">
          <a:xfrm>
            <a:off x="504453" y="1367879"/>
            <a:ext cx="5544616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>
                <a:solidFill>
                  <a:schemeClr val="tx2"/>
                </a:solidFill>
              </a:rPr>
              <a:t>Состоялось </a:t>
            </a:r>
            <a:r>
              <a:rPr lang="ru-RU" sz="2500" b="1" dirty="0">
                <a:solidFill>
                  <a:srgbClr val="FF0000"/>
                </a:solidFill>
              </a:rPr>
              <a:t>15</a:t>
            </a:r>
            <a:r>
              <a:rPr lang="ru-RU" sz="2500" dirty="0">
                <a:solidFill>
                  <a:schemeClr val="tx2"/>
                </a:solidFill>
              </a:rPr>
              <a:t> заседаний, </a:t>
            </a:r>
            <a:br>
              <a:rPr lang="ru-RU" sz="2500" dirty="0">
                <a:solidFill>
                  <a:schemeClr val="tx2"/>
                </a:solidFill>
              </a:rPr>
            </a:br>
            <a:r>
              <a:rPr lang="ru-RU" sz="2500" dirty="0">
                <a:solidFill>
                  <a:schemeClr val="tx2"/>
                </a:solidFill>
              </a:rPr>
              <a:t>из них  </a:t>
            </a:r>
            <a:r>
              <a:rPr lang="ru-RU" sz="2500" b="1" dirty="0">
                <a:solidFill>
                  <a:srgbClr val="FF0000"/>
                </a:solidFill>
              </a:rPr>
              <a:t>4 </a:t>
            </a:r>
            <a:r>
              <a:rPr lang="ru-RU" sz="2500" dirty="0">
                <a:solidFill>
                  <a:schemeClr val="tx2"/>
                </a:solidFill>
              </a:rPr>
              <a:t>- внеочередные;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>
                <a:solidFill>
                  <a:schemeClr val="tx2"/>
                </a:solidFill>
              </a:rPr>
              <a:t>Рассмотрено </a:t>
            </a:r>
            <a:r>
              <a:rPr lang="ru-RU" sz="2500" b="1" dirty="0">
                <a:solidFill>
                  <a:srgbClr val="FF0000"/>
                </a:solidFill>
              </a:rPr>
              <a:t>113</a:t>
            </a:r>
            <a:r>
              <a:rPr lang="ru-RU" sz="2500" dirty="0">
                <a:solidFill>
                  <a:schemeClr val="tx2"/>
                </a:solidFill>
              </a:rPr>
              <a:t> вопросов;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>
                <a:solidFill>
                  <a:schemeClr val="tx2"/>
                </a:solidFill>
              </a:rPr>
              <a:t>Принято </a:t>
            </a:r>
            <a:r>
              <a:rPr lang="ru-RU" sz="2500" b="1" dirty="0">
                <a:solidFill>
                  <a:srgbClr val="FF0000"/>
                </a:solidFill>
              </a:rPr>
              <a:t>57</a:t>
            </a:r>
            <a:r>
              <a:rPr lang="ru-RU" sz="2500" b="1" dirty="0">
                <a:solidFill>
                  <a:schemeClr val="tx2"/>
                </a:solidFill>
              </a:rPr>
              <a:t> </a:t>
            </a:r>
            <a:r>
              <a:rPr lang="ru-RU" sz="2500" dirty="0">
                <a:solidFill>
                  <a:schemeClr val="tx2"/>
                </a:solidFill>
              </a:rPr>
              <a:t>нормативных правовых актов.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168E63-5B52-412C-98A0-7A0B33A486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3" b="14751"/>
          <a:stretch/>
        </p:blipFill>
        <p:spPr>
          <a:xfrm>
            <a:off x="6049069" y="1426443"/>
            <a:ext cx="5219499" cy="2448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AC4D28-35C2-4EBC-8E93-760AD1E98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68" y="3960933"/>
            <a:ext cx="3510000" cy="23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239CE2-8563-4CDD-AF42-8F74C1627A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93" y="3955203"/>
            <a:ext cx="3510000" cy="23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3336D4-9034-4AC5-8089-F8F9250B4C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7" y="3955203"/>
            <a:ext cx="351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84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85A254-E025-4227-B5A2-F059484F0BD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/>
          <a:p>
            <a:pPr marL="0" marR="0" lvl="0" indent="0" algn="r" defTabSz="102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62C3A-41F9-46C6-BD66-6669B4EB35BA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0224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831815" y="503783"/>
            <a:ext cx="7072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Взаимодействие с Прокуратурой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5188" y="938213"/>
            <a:ext cx="7602537" cy="34925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77461" y="143743"/>
            <a:ext cx="15779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20"/>
          <p:cNvSpPr>
            <a:spLocks noChangeArrowheads="1"/>
          </p:cNvSpPr>
          <p:nvPr/>
        </p:nvSpPr>
        <p:spPr bwMode="auto">
          <a:xfrm>
            <a:off x="504453" y="2231975"/>
            <a:ext cx="489654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>
                <a:solidFill>
                  <a:schemeClr val="tx2"/>
                </a:solidFill>
              </a:rPr>
              <a:t>Рассмотрено </a:t>
            </a:r>
            <a:r>
              <a:rPr lang="ru-RU" sz="2500" b="1" dirty="0">
                <a:solidFill>
                  <a:srgbClr val="FF0000"/>
                </a:solidFill>
              </a:rPr>
              <a:t>17</a:t>
            </a:r>
            <a:r>
              <a:rPr lang="ru-RU" sz="2500" dirty="0">
                <a:solidFill>
                  <a:schemeClr val="tx2"/>
                </a:solidFill>
              </a:rPr>
              <a:t> актов прокурорского реагирования;</a:t>
            </a:r>
            <a:br>
              <a:rPr lang="ru-RU" sz="2500" dirty="0">
                <a:solidFill>
                  <a:schemeClr val="tx2"/>
                </a:solidFill>
              </a:rPr>
            </a:br>
            <a:endParaRPr lang="ru-RU" sz="2500" dirty="0">
              <a:solidFill>
                <a:schemeClr val="tx2"/>
              </a:solidFill>
            </a:endParaRP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500" dirty="0">
                <a:solidFill>
                  <a:schemeClr val="tx2"/>
                </a:solidFill>
              </a:rPr>
              <a:t>Принято </a:t>
            </a:r>
            <a:r>
              <a:rPr lang="ru-RU" sz="2500" b="1" dirty="0">
                <a:solidFill>
                  <a:srgbClr val="FF0000"/>
                </a:solidFill>
              </a:rPr>
              <a:t>11</a:t>
            </a:r>
            <a:r>
              <a:rPr lang="ru-RU" sz="2500" dirty="0">
                <a:solidFill>
                  <a:schemeClr val="tx2"/>
                </a:solidFill>
              </a:rPr>
              <a:t> правовых актов.</a:t>
            </a:r>
          </a:p>
        </p:txBody>
      </p:sp>
      <p:pic>
        <p:nvPicPr>
          <p:cNvPr id="3075" name="Picture 3" descr="C:\Users\Андрей\Desktop\DwsOSZ8X4AAkezA (1).jpg"/>
          <p:cNvPicPr>
            <a:picLocks noChangeAspect="1" noChangeArrowheads="1"/>
          </p:cNvPicPr>
          <p:nvPr/>
        </p:nvPicPr>
        <p:blipFill>
          <a:blip r:embed="rId4" cstate="print"/>
          <a:srcRect l="2147" t="15734" r="2308"/>
          <a:stretch>
            <a:fillRect/>
          </a:stretch>
        </p:blipFill>
        <p:spPr bwMode="auto">
          <a:xfrm>
            <a:off x="5761037" y="1511895"/>
            <a:ext cx="5340593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62C3A-41F9-46C6-BD66-6669B4EB35B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784225" y="454005"/>
            <a:ext cx="83343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Заседания профильных комитетов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938213"/>
            <a:ext cx="7602537" cy="34925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2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81443" y="128587"/>
            <a:ext cx="1289991" cy="10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20"/>
          <p:cNvSpPr>
            <a:spLocks noChangeArrowheads="1"/>
          </p:cNvSpPr>
          <p:nvPr/>
        </p:nvSpPr>
        <p:spPr bwMode="auto">
          <a:xfrm>
            <a:off x="504453" y="1367879"/>
            <a:ext cx="648072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Комитет по городскому хозяйству, промышленности и развитию предпринимательства - </a:t>
            </a:r>
            <a:r>
              <a:rPr lang="ru-RU" b="1" dirty="0">
                <a:solidFill>
                  <a:srgbClr val="FF0000"/>
                </a:solidFill>
              </a:rPr>
              <a:t>8</a:t>
            </a:r>
            <a:r>
              <a:rPr lang="ru-RU" dirty="0">
                <a:solidFill>
                  <a:schemeClr val="tx2"/>
                </a:solidFill>
              </a:rPr>
              <a:t> заседаний, рассмотрено </a:t>
            </a:r>
            <a:r>
              <a:rPr lang="ru-RU" b="1" dirty="0">
                <a:solidFill>
                  <a:srgbClr val="FF0000"/>
                </a:solidFill>
              </a:rPr>
              <a:t>17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вопросов;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Комитет по бюджету, финансам, налогам и собственности -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7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заседаний, рассмотрено                 </a:t>
            </a:r>
            <a:r>
              <a:rPr lang="ru-RU" b="1" dirty="0">
                <a:solidFill>
                  <a:srgbClr val="FF0000"/>
                </a:solidFill>
              </a:rPr>
              <a:t>9</a:t>
            </a:r>
            <a:r>
              <a:rPr lang="ru-RU" dirty="0">
                <a:solidFill>
                  <a:schemeClr val="tx2"/>
                </a:solidFill>
              </a:rPr>
              <a:t> вопросов; 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Комитет по социальным вопросам - </a:t>
            </a:r>
            <a:r>
              <a:rPr lang="ru-RU" b="1" dirty="0">
                <a:solidFill>
                  <a:srgbClr val="FF0000"/>
                </a:solidFill>
              </a:rPr>
              <a:t>3</a:t>
            </a:r>
            <a:r>
              <a:rPr lang="ru-RU" dirty="0">
                <a:solidFill>
                  <a:schemeClr val="tx2"/>
                </a:solidFill>
              </a:rPr>
              <a:t> заседания, рассмотрено </a:t>
            </a:r>
            <a:r>
              <a:rPr lang="ru-RU" b="1" dirty="0">
                <a:solidFill>
                  <a:srgbClr val="FF0000"/>
                </a:solidFill>
              </a:rPr>
              <a:t>3 </a:t>
            </a:r>
            <a:r>
              <a:rPr lang="ru-RU" dirty="0">
                <a:solidFill>
                  <a:schemeClr val="tx2"/>
                </a:solidFill>
              </a:rPr>
              <a:t>вопроса;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Комитет по местному самоуправлению, правопорядку, связям с общественностью </a:t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и СМИ -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2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заседания, рассмотрено </a:t>
            </a:r>
            <a:r>
              <a:rPr lang="ru-RU" b="1" dirty="0">
                <a:solidFill>
                  <a:srgbClr val="FF0000"/>
                </a:solidFill>
              </a:rPr>
              <a:t>3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вопроса.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CE3D17-4780-443A-A19F-9B8CBF1A6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29" y="1233720"/>
            <a:ext cx="3780000" cy="25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8209A4-FFEA-4CB2-9E70-93067DEDE8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29" y="3856327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52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62C3A-41F9-46C6-BD66-6669B4EB35B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784225" y="454006"/>
            <a:ext cx="854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Заседания профильных комитетов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4493" y="1007839"/>
            <a:ext cx="7602537" cy="34925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2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4479" y="143743"/>
            <a:ext cx="1232397" cy="97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989529-CC82-4323-A3B8-D028C42B50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937" y="1155033"/>
            <a:ext cx="3780000" cy="25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0BE288-2A8A-46F5-9878-F5C2275B80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16" y="3843444"/>
            <a:ext cx="3780000" cy="252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9B007B-FDC5-4D54-B529-96118AFA5E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1" y="1597293"/>
            <a:ext cx="7101788" cy="473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16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00583-A2C9-4FBF-A786-8495DB28D5B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8258175" y="6005513"/>
            <a:ext cx="2687638" cy="346075"/>
          </a:xfrm>
          <a:prstGeom prst="rect">
            <a:avLst/>
          </a:prstGeom>
        </p:spPr>
        <p:txBody>
          <a:bodyPr vert="horz" lIns="102248" tIns="51124" rIns="102248" bIns="51124" rtlCol="0" anchor="ctr"/>
          <a:lstStyle/>
          <a:p>
            <a:pPr marL="0" marR="0" lvl="0" indent="0" algn="r" defTabSz="102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00583-A2C9-4FBF-A786-8495DB28D5B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0224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936625" y="454005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80 лет Великой Победы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65188" y="863600"/>
            <a:ext cx="8496249" cy="22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715" y="144463"/>
            <a:ext cx="1296344" cy="102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E911FB-836B-43C5-981B-9BD0082E0B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05" y="1195824"/>
            <a:ext cx="3360000" cy="252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EE1A5AF-BD2B-4B7C-BDB2-59E63EA900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941" y="1195824"/>
            <a:ext cx="3798909" cy="252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A6DCA7D-A8F7-47D4-95A7-9ECBDCC3F1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36576" r="6119" b="21685"/>
          <a:stretch/>
        </p:blipFill>
        <p:spPr>
          <a:xfrm>
            <a:off x="7588940" y="3831290"/>
            <a:ext cx="3798909" cy="2520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B53277F-A22F-4862-ADC3-5BF4AEFE41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r="5651"/>
          <a:stretch/>
        </p:blipFill>
        <p:spPr>
          <a:xfrm>
            <a:off x="4078306" y="3831663"/>
            <a:ext cx="3360000" cy="25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0429AD-8FED-413F-AF49-C980DB7AA7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8" t="14688" r="8750" b="11950"/>
          <a:stretch/>
        </p:blipFill>
        <p:spPr>
          <a:xfrm>
            <a:off x="161659" y="1225212"/>
            <a:ext cx="3780000" cy="25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365E777-ED7D-4BE6-A7B8-D04ECA0043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9" y="3859815"/>
            <a:ext cx="3780000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886851" y="430510"/>
            <a:ext cx="8928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utura PT Medium"/>
              </a:rPr>
              <a:t>«Сила русского оружия: из прошлого – в настоящее»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65188" y="863600"/>
            <a:ext cx="8783637" cy="5715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77946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Work\Bachti\!!!ВНУТРЕННИЕ\декабрь\презентация\фотозона размер.png">
            <a:extLst>
              <a:ext uri="{FF2B5EF4-FFF2-40B4-BE49-F238E27FC236}">
                <a16:creationId xmlns:a16="http://schemas.microsoft.com/office/drawing/2014/main" id="{EE59354A-8791-458C-A7F3-C14FEA15A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5081" y="128587"/>
            <a:ext cx="1073919" cy="84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18EC99-4B7F-41FA-B355-C16D76953E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6" b="5102"/>
          <a:stretch/>
        </p:blipFill>
        <p:spPr>
          <a:xfrm>
            <a:off x="157130" y="977783"/>
            <a:ext cx="5446251" cy="28543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9EC24E-5A9B-4F4A-BE24-DFF0BAC63D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7" b="5704"/>
          <a:stretch/>
        </p:blipFill>
        <p:spPr>
          <a:xfrm>
            <a:off x="181016" y="3960175"/>
            <a:ext cx="3571433" cy="23762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B9388F-2F84-42B8-8E7C-2086142F43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2" r="3425" b="4612"/>
          <a:stretch/>
        </p:blipFill>
        <p:spPr>
          <a:xfrm>
            <a:off x="5740550" y="977783"/>
            <a:ext cx="5624395" cy="28543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6A1C3B-3FB4-4467-91FD-6D577A02BA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" b="5879"/>
          <a:stretch/>
        </p:blipFill>
        <p:spPr>
          <a:xfrm>
            <a:off x="3866804" y="3964569"/>
            <a:ext cx="3691892" cy="23718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5454349-AE58-414C-AFD6-CC9BC0F357A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b="5879"/>
          <a:stretch/>
        </p:blipFill>
        <p:spPr>
          <a:xfrm>
            <a:off x="7673051" y="3960175"/>
            <a:ext cx="3691893" cy="23718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10163</TotalTime>
  <Words>451</Words>
  <Application>Microsoft Office PowerPoint</Application>
  <PresentationFormat>Произвольный</PresentationFormat>
  <Paragraphs>132</Paragraphs>
  <Slides>30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Futura PT Medium</vt:lpstr>
      <vt:lpstr>Times New Roman</vt:lpstr>
      <vt:lpstr>Wingdings</vt:lpstr>
      <vt:lpstr>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Пользователь Windows</cp:lastModifiedBy>
  <cp:revision>693</cp:revision>
  <cp:lastPrinted>2020-06-05T00:35:59Z</cp:lastPrinted>
  <dcterms:created xsi:type="dcterms:W3CDTF">2018-10-19T07:56:24Z</dcterms:created>
  <dcterms:modified xsi:type="dcterms:W3CDTF">2026-01-28T02:38:09Z</dcterms:modified>
</cp:coreProperties>
</file>